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8" r:id="rId2"/>
    <p:sldId id="259" r:id="rId3"/>
    <p:sldId id="270" r:id="rId4"/>
    <p:sldId id="260" r:id="rId5"/>
    <p:sldId id="271" r:id="rId6"/>
    <p:sldId id="272" r:id="rId7"/>
    <p:sldId id="274" r:id="rId8"/>
    <p:sldId id="278" r:id="rId9"/>
    <p:sldId id="275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4FC2D-3ABE-4D07-BB25-616E345BF14D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2E463-F165-4AC8-B6FC-4533B600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45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a.uni-stuttgart.de/nlvib/downloads/HB_NLvib_presentation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Softening system numerical solution caused some trouble in approximation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worked with hardening system mostly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Mass = 1 kg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742128-3CC3-4F2A-B2C3-5F36FC2A3A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76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No net force (conservation of energy)</a:t>
            </a:r>
          </a:p>
          <a:p>
            <a:r>
              <a:rPr lang="en-US" dirty="0"/>
              <a:t>     at x = 0 , always equilibrium point (fixed point) exists</a:t>
            </a:r>
          </a:p>
          <a:p>
            <a:r>
              <a:rPr lang="en-US" dirty="0"/>
              <a:t>     at  x= +/- sqrt(-alpha/beta), two equilibria appear. </a:t>
            </a:r>
            <a:r>
              <a:rPr lang="en-US" dirty="0">
                <a:sym typeface="Wingdings" panose="05000000000000000000" pitchFamily="2" charset="2"/>
              </a:rPr>
              <a:t> Jacobian</a:t>
            </a:r>
          </a:p>
          <a:p>
            <a:r>
              <a:rPr lang="en-US" dirty="0"/>
              <a:t>Jacobian: take derivative </a:t>
            </a:r>
            <a:r>
              <a:rPr lang="en-US" dirty="0" err="1"/>
              <a:t>w.r.t.</a:t>
            </a:r>
            <a:r>
              <a:rPr lang="en-US" dirty="0"/>
              <a:t> x and x’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Duffing equation does not admit an exact symbolic solution, </a:t>
            </a:r>
          </a:p>
          <a:p>
            <a:r>
              <a:rPr lang="en-US" dirty="0"/>
              <a:t>Can use approximation methods numerically to determine solutions.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 for the methods:</a:t>
            </a:r>
          </a:p>
          <a:p>
            <a:r>
              <a:rPr lang="en-US" dirty="0">
                <a:hlinkClick r:id="rId3"/>
              </a:rPr>
              <a:t>https://www.ila.uni-stuttgart.de/nlvib/downloads/HB_NLvib_presentation.pdf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19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Softening system numerical solution caused some trouble in approximation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worked with hardening system mostly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Mass = 1 kg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742128-3CC3-4F2A-B2C3-5F36FC2A3A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34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6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8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8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8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1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7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54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49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3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media" Target="../media/media3.mp4"/><Relationship Id="rId7" Type="http://schemas.openxmlformats.org/officeDocument/2006/relationships/image" Target="../media/image56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microsoft.com/office/2007/relationships/media" Target="../media/media7.mp4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video" Target="../media/media7.mp4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52.png"/><Relationship Id="rId3" Type="http://schemas.microsoft.com/office/2007/relationships/media" Target="../media/media9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1.png"/><Relationship Id="rId2" Type="http://schemas.openxmlformats.org/officeDocument/2006/relationships/video" Target="../media/media8.mp4"/><Relationship Id="rId16" Type="http://schemas.openxmlformats.org/officeDocument/2006/relationships/image" Target="../media/image55.png"/><Relationship Id="rId1" Type="http://schemas.microsoft.com/office/2007/relationships/media" Target="../media/media8.mp4"/><Relationship Id="rId6" Type="http://schemas.openxmlformats.org/officeDocument/2006/relationships/video" Target="../media/media10.mp4"/><Relationship Id="rId11" Type="http://schemas.openxmlformats.org/officeDocument/2006/relationships/image" Target="../media/image50.png"/><Relationship Id="rId5" Type="http://schemas.microsoft.com/office/2007/relationships/media" Target="../media/media10.mp4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video" Target="../media/media9.mp4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60A7A-4A7E-4604-8AA2-B82B553C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763221"/>
            <a:ext cx="9603275" cy="24216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Examine and identify points of bifurcation in Duffing Oscillator through 	visual aids for softening and hardening duffing oscillator system </a:t>
            </a:r>
            <a:endParaRPr lang="en-US" dirty="0"/>
          </a:p>
        </p:txBody>
      </p:sp>
      <p:pic>
        <p:nvPicPr>
          <p:cNvPr id="4" name="Picture 4" descr="http://www.scholarpedia.org/w/images/thumb/e/e5/Duffing-MagnetelasticBeam.gif/212px-Duffing-MagnetelasticBeam.gif">
            <a:extLst>
              <a:ext uri="{FF2B5EF4-FFF2-40B4-BE49-F238E27FC236}">
                <a16:creationId xmlns:a16="http://schemas.microsoft.com/office/drawing/2014/main" id="{F0B1E437-31D1-4777-887A-5DBAFB44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819" y="2837261"/>
            <a:ext cx="2325125" cy="23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://www.scholarpedia.org/w/images/thumb/5/51/Duffing-RestoringForce.gif/270px-Duffing-RestoringForce.gif">
            <a:extLst>
              <a:ext uri="{FF2B5EF4-FFF2-40B4-BE49-F238E27FC236}">
                <a16:creationId xmlns:a16="http://schemas.microsoft.com/office/drawing/2014/main" id="{D584374E-F6CA-4486-A876-88D3F1B2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87" y="2963656"/>
            <a:ext cx="2631847" cy="22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CDFFE-06ED-4E79-8312-0728B85BD546}"/>
              </a:ext>
            </a:extLst>
          </p:cNvPr>
          <p:cNvSpPr txBox="1"/>
          <p:nvPr/>
        </p:nvSpPr>
        <p:spPr>
          <a:xfrm>
            <a:off x="2834053" y="5576516"/>
            <a:ext cx="57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Figure 1. For β&gt;0: a forced oscillator model with a spring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    whose restoring force is written as F=−βx−αx3 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F294C-49D9-4DE2-805C-FDC93FE4A9A9}"/>
              </a:ext>
            </a:extLst>
          </p:cNvPr>
          <p:cNvSpPr txBox="1"/>
          <p:nvPr/>
        </p:nvSpPr>
        <p:spPr>
          <a:xfrm>
            <a:off x="6974293" y="5592618"/>
            <a:ext cx="7596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Figure 2. For β&lt;0: a model of a periodically forced steel beam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  which is deflected toward the two magnets.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(Moon and Holmes, 1979;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Guckenheimer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Holmes, 1983; Ott, 2002)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C1BCCA1-7FB4-4AA2-A676-706F9B9A1068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20" normalizeH="0" baseline="0" noProof="0" dirty="0">
                <a:ln>
                  <a:noFill/>
                </a:ln>
                <a:solidFill>
                  <a:srgbClr val="50B4C8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Problem Statement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CC0F64-B673-4C21-913F-13D2C17D1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06" y="3027678"/>
            <a:ext cx="3047191" cy="242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D27E0-55D1-4110-B532-292FF18F0C13}"/>
              </a:ext>
            </a:extLst>
          </p:cNvPr>
          <p:cNvSpPr txBox="1"/>
          <p:nvPr/>
        </p:nvSpPr>
        <p:spPr>
          <a:xfrm>
            <a:off x="1451579" y="5598290"/>
            <a:ext cx="576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Spring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6FF55-6C2F-4ACD-BBB0-7A62150CE423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</p:spTree>
    <p:extLst>
      <p:ext uri="{BB962C8B-B14F-4D97-AF65-F5344CB8AC3E}">
        <p14:creationId xmlns:p14="http://schemas.microsoft.com/office/powerpoint/2010/main" val="302662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D60A7A-4A7E-4604-8AA2-B82B553C5B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1763221"/>
                <a:ext cx="9978420" cy="4148848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 Duffing Oscillator governing a rather simple nonautonomous system (i.e. spring, pendulum) can exhibit drastic change in its dynamical behavior by small perturbations in initial conditions and/or parameters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 Periodic doubling (System’s period = N * Period of applied force, where 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𝑒𝑣𝑒𝑛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) causes bifurcation and thus chaotic motion (Lyapunov exponent &gt; 0)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 Interesting changes: hysteresis effect in frequency domain, change in stable equilibrium (fixed) points and limit cycles,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6D60A7A-4A7E-4604-8AA2-B82B553C5B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1763221"/>
                <a:ext cx="9978420" cy="4148848"/>
              </a:xfrm>
              <a:blipFill>
                <a:blip r:embed="rId7"/>
                <a:stretch>
                  <a:fillRect l="-855" t="-2349" r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FC1BCCA1-7FB4-4AA2-A676-706F9B9A1068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20" normalizeH="0" baseline="0" noProof="0" dirty="0">
                <a:ln>
                  <a:noFill/>
                </a:ln>
                <a:solidFill>
                  <a:srgbClr val="50B4C8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Conclusion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6FF55-6C2F-4ACD-BBB0-7A62150CE423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  <p:pic>
        <p:nvPicPr>
          <p:cNvPr id="6" name="visualization">
            <a:hlinkClick r:id="" action="ppaction://media"/>
            <a:extLst>
              <a:ext uri="{FF2B5EF4-FFF2-40B4-BE49-F238E27FC236}">
                <a16:creationId xmlns:a16="http://schemas.microsoft.com/office/drawing/2014/main" id="{A3684F04-9C91-431C-BF28-59131D876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28719" b="18473"/>
          <a:stretch/>
        </p:blipFill>
        <p:spPr>
          <a:xfrm>
            <a:off x="5959366" y="4871547"/>
            <a:ext cx="5470633" cy="1658198"/>
          </a:xfrm>
          <a:prstGeom prst="rect">
            <a:avLst/>
          </a:prstGeom>
        </p:spPr>
      </p:pic>
      <p:pic>
        <p:nvPicPr>
          <p:cNvPr id="13" name="stabilitycheck">
            <a:hlinkClick r:id="" action="ppaction://media"/>
            <a:extLst>
              <a:ext uri="{FF2B5EF4-FFF2-40B4-BE49-F238E27FC236}">
                <a16:creationId xmlns:a16="http://schemas.microsoft.com/office/drawing/2014/main" id="{B637941E-F826-4DF4-8FAA-7C42F392AE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29366" b="25299"/>
          <a:stretch/>
        </p:blipFill>
        <p:spPr>
          <a:xfrm>
            <a:off x="762001" y="4763330"/>
            <a:ext cx="4876800" cy="16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8BF-2F1A-47A6-870C-2843BF61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Duffing Oscillator (Equation)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  Nonlinear 2nd order ODE used to model damped driven systems (i.e. spring)</a:t>
                </a:r>
              </a:p>
              <a:p>
                <a:pPr algn="ctr">
                  <a:lnSpc>
                    <a:spcPct val="80000"/>
                  </a:lnSpc>
                </a:pPr>
                <a:endParaRPr lang="en-US" dirty="0"/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</a:t>
                </a:r>
              </a:p>
              <a:p>
                <a:pPr algn="r">
                  <a:lnSpc>
                    <a:spcPct val="80000"/>
                  </a:lnSpc>
                </a:pPr>
                <a:endParaRPr lang="en-US" dirty="0"/>
              </a:p>
              <a:p>
                <a:pPr algn="r">
                  <a:lnSpc>
                    <a:spcPct val="80000"/>
                  </a:lnSpc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𝑑𝑖𝑠𝑝𝑙𝑎𝑐𝑒𝑚𝑒𝑛𝑡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l-GR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𝑑𝑎𝑚𝑝𝑖𝑛𝑔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𝑐𝑜𝑒𝑓𝑓𝑖𝑐𝑖𝑒𝑛𝑡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</m:oMath>
                </a14:m>
                <a:r>
                  <a:rPr lang="en-US" dirty="0"/>
                  <a:t> linear stiffness coefficient</a:t>
                </a:r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nonlinearity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restoring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force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ϒ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amplitude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𝑒𝑥𝑐𝑖𝑡𝑎𝑡𝑖𝑜𝑛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angular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frequency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excitation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  <a:blipFill>
                <a:blip r:embed="rId6"/>
                <a:stretch>
                  <a:fillRect l="-788" t="-3151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ingleWell">
            <a:hlinkClick r:id="" action="ppaction://media"/>
            <a:extLst>
              <a:ext uri="{FF2B5EF4-FFF2-40B4-BE49-F238E27FC236}">
                <a16:creationId xmlns:a16="http://schemas.microsoft.com/office/drawing/2014/main" id="{D20492BA-511A-47E3-91D1-897543987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0306" b="29309"/>
          <a:stretch/>
        </p:blipFill>
        <p:spPr>
          <a:xfrm>
            <a:off x="657224" y="3657600"/>
            <a:ext cx="4876800" cy="1248508"/>
          </a:xfrm>
          <a:prstGeom prst="rect">
            <a:avLst/>
          </a:prstGeom>
        </p:spPr>
      </p:pic>
      <p:pic>
        <p:nvPicPr>
          <p:cNvPr id="5" name="DoubleWell">
            <a:hlinkClick r:id="" action="ppaction://media"/>
            <a:extLst>
              <a:ext uri="{FF2B5EF4-FFF2-40B4-BE49-F238E27FC236}">
                <a16:creationId xmlns:a16="http://schemas.microsoft.com/office/drawing/2014/main" id="{686563E7-6DFB-4B19-814F-4B55753AC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3655" b="33172"/>
          <a:stretch/>
        </p:blipFill>
        <p:spPr>
          <a:xfrm>
            <a:off x="657224" y="4818760"/>
            <a:ext cx="4876800" cy="1477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63EF2F-1FB6-4F4F-86D2-B3E7A45CF5AE}"/>
              </a:ext>
            </a:extLst>
          </p:cNvPr>
          <p:cNvSpPr/>
          <p:nvPr/>
        </p:nvSpPr>
        <p:spPr>
          <a:xfrm>
            <a:off x="659569" y="3503931"/>
            <a:ext cx="4650986" cy="29326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2553E-1875-4E74-86BC-D35A75FEE512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</p:spTree>
    <p:extLst>
      <p:ext uri="{BB962C8B-B14F-4D97-AF65-F5344CB8AC3E}">
        <p14:creationId xmlns:p14="http://schemas.microsoft.com/office/powerpoint/2010/main" val="37961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9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0871-EB6F-4B1E-AEA2-43F3F304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274" y="1965667"/>
                <a:ext cx="10753725" cy="4346787"/>
              </a:xfrm>
            </p:spPr>
            <p:txBody>
              <a:bodyPr/>
              <a:lstStyle/>
              <a:p>
                <a:r>
                  <a:rPr lang="en-US" dirty="0"/>
                  <a:t>- Eigenvalues of Jacobian Matrix of undamped, unforced system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 … 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)=0 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dirty="0"/>
                              <m:t>β</m:t>
                            </m:r>
                          </m:den>
                        </m:f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𝑝𝑜𝑖𝑛𝑡𝑠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274" y="1965667"/>
                <a:ext cx="10753725" cy="4346787"/>
              </a:xfrm>
              <a:blipFill>
                <a:blip r:embed="rId5"/>
                <a:stretch>
                  <a:fillRect l="-90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/>
              <p:nvPr/>
            </p:nvSpPr>
            <p:spPr>
              <a:xfrm>
                <a:off x="761619" y="4253839"/>
                <a:ext cx="5526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=0, one 2nd order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 two 1st order eq.</a:t>
                </a:r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19" y="4253839"/>
                <a:ext cx="5526962" cy="461665"/>
              </a:xfrm>
              <a:prstGeom prst="rect">
                <a:avLst/>
              </a:prstGeom>
              <a:blipFill>
                <a:blip r:embed="rId6"/>
                <a:stretch>
                  <a:fillRect l="-1764" t="-11842" r="-99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989BEA8-D14D-40F2-8C5E-C9459700F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59" y="5506003"/>
            <a:ext cx="3079534" cy="778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A09BA-E796-4882-9016-0D8508ACA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15" y="4768936"/>
            <a:ext cx="3113376" cy="77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1A30F-0953-4B6D-ABE3-BC390B8F1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3408" y="2818727"/>
            <a:ext cx="2594477" cy="778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364717-3E09-4818-9CB4-69B4EEFFD9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4325" y="2942817"/>
            <a:ext cx="2594477" cy="73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/>
              <p:nvPr/>
            </p:nvSpPr>
            <p:spPr>
              <a:xfrm>
                <a:off x="6502420" y="2415120"/>
                <a:ext cx="18764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420" y="2415120"/>
                <a:ext cx="187645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/>
              <p:nvPr/>
            </p:nvSpPr>
            <p:spPr>
              <a:xfrm>
                <a:off x="9792404" y="2077838"/>
                <a:ext cx="1382301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2404" y="2077838"/>
                <a:ext cx="1382301" cy="910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495DA3D9-036C-41B6-BB95-C76EBFC76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425" y="3640156"/>
                <a:ext cx="6254036" cy="9882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dirty="0"/>
                  <a:t> = 1   (unstable)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 (stable)</a:t>
                </a:r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495DA3D9-036C-41B6-BB95-C76EBFC76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425" y="3640156"/>
                <a:ext cx="6254036" cy="988270"/>
              </a:xfrm>
              <a:prstGeom prst="rect">
                <a:avLst/>
              </a:prstGeom>
              <a:blipFill>
                <a:blip r:embed="rId13"/>
                <a:stretch>
                  <a:fillRect t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stabilitycheck">
            <a:hlinkClick r:id="" action="ppaction://media"/>
            <a:extLst>
              <a:ext uri="{FF2B5EF4-FFF2-40B4-BE49-F238E27FC236}">
                <a16:creationId xmlns:a16="http://schemas.microsoft.com/office/drawing/2014/main" id="{CC6F36BD-AF89-4C94-B79F-049402F36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t="30269" b="28261"/>
          <a:stretch/>
        </p:blipFill>
        <p:spPr>
          <a:xfrm>
            <a:off x="6888752" y="4134291"/>
            <a:ext cx="4876800" cy="2629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759A1-A365-434E-B670-59B1A6A06C48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</p:spTree>
    <p:extLst>
      <p:ext uri="{BB962C8B-B14F-4D97-AF65-F5344CB8AC3E}">
        <p14:creationId xmlns:p14="http://schemas.microsoft.com/office/powerpoint/2010/main" val="35577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8B00-F02C-426C-B756-1014DD51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Numerical Approximation</a:t>
            </a:r>
          </a:p>
        </p:txBody>
      </p:sp>
      <p:pic>
        <p:nvPicPr>
          <p:cNvPr id="4" name="그림 3" descr="텍스트, 하늘, 지도, 사진이(가) 표시된 사진&#10;&#10;자동 생성된 설명">
            <a:extLst>
              <a:ext uri="{FF2B5EF4-FFF2-40B4-BE49-F238E27FC236}">
                <a16:creationId xmlns:a16="http://schemas.microsoft.com/office/drawing/2014/main" id="{8F15614E-58C7-452A-89CB-111485B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3" y="1766123"/>
            <a:ext cx="3593322" cy="34611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C1C6A-2332-434F-A536-A6E97C7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1"/>
            <a:ext cx="6789044" cy="191863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 Methods: Fourier Series, </a:t>
            </a:r>
            <a:r>
              <a:rPr lang="en-US" dirty="0" err="1"/>
              <a:t>Frobenius</a:t>
            </a:r>
            <a:r>
              <a:rPr lang="en-US" dirty="0"/>
              <a:t> method, </a:t>
            </a:r>
            <a:r>
              <a:rPr lang="en-US" dirty="0" err="1"/>
              <a:t>Homotopy</a:t>
            </a:r>
            <a:r>
              <a:rPr lang="en-US" dirty="0"/>
              <a:t> analysis method (HAM)</a:t>
            </a:r>
          </a:p>
          <a:p>
            <a:pPr>
              <a:buFontTx/>
              <a:buChar char="-"/>
            </a:pPr>
            <a:r>
              <a:rPr lang="en-US" b="1" dirty="0"/>
              <a:t> 4</a:t>
            </a:r>
            <a:r>
              <a:rPr lang="en-US" b="1" baseline="30000" dirty="0"/>
              <a:t>th</a:t>
            </a:r>
            <a:r>
              <a:rPr lang="en-US" b="1" dirty="0"/>
              <a:t> order 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6E42C-6C96-4AEB-8C0E-22524FE53F72}"/>
              </a:ext>
            </a:extLst>
          </p:cNvPr>
          <p:cNvSpPr txBox="1"/>
          <p:nvPr/>
        </p:nvSpPr>
        <p:spPr>
          <a:xfrm>
            <a:off x="1176310" y="5470484"/>
            <a:ext cx="285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3. RK4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BB6FA-BA88-491F-A036-256444843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619"/>
          <a:stretch/>
        </p:blipFill>
        <p:spPr>
          <a:xfrm>
            <a:off x="8393501" y="3279837"/>
            <a:ext cx="3795251" cy="101970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126FF97-6C51-4A5E-B710-5A35AEF8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69293"/>
              </p:ext>
            </p:extLst>
          </p:nvPr>
        </p:nvGraphicFramePr>
        <p:xfrm>
          <a:off x="4944296" y="4223338"/>
          <a:ext cx="6638103" cy="251663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57227">
                  <a:extLst>
                    <a:ext uri="{9D8B030D-6E8A-4147-A177-3AD203B41FA5}">
                      <a16:colId xmlns:a16="http://schemas.microsoft.com/office/drawing/2014/main" val="3003844712"/>
                    </a:ext>
                  </a:extLst>
                </a:gridCol>
                <a:gridCol w="2288474">
                  <a:extLst>
                    <a:ext uri="{9D8B030D-6E8A-4147-A177-3AD203B41FA5}">
                      <a16:colId xmlns:a16="http://schemas.microsoft.com/office/drawing/2014/main" val="818876534"/>
                    </a:ext>
                  </a:extLst>
                </a:gridCol>
                <a:gridCol w="2406584">
                  <a:extLst>
                    <a:ext uri="{9D8B030D-6E8A-4147-A177-3AD203B41FA5}">
                      <a16:colId xmlns:a16="http://schemas.microsoft.com/office/drawing/2014/main" val="1759021569"/>
                    </a:ext>
                  </a:extLst>
                </a:gridCol>
                <a:gridCol w="1085818">
                  <a:extLst>
                    <a:ext uri="{9D8B030D-6E8A-4147-A177-3AD203B41FA5}">
                      <a16:colId xmlns:a16="http://schemas.microsoft.com/office/drawing/2014/main" val="120722381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Aft>
                          <a:spcPts val="400"/>
                        </a:spcAft>
                      </a:pPr>
                      <a:r>
                        <a:rPr lang="en-US" sz="1800" b="0" kern="800" cap="small" dirty="0">
                          <a:effectLst/>
                        </a:rPr>
                        <a:t>Table 1 Fourth-order Runge-</a:t>
                      </a:r>
                      <a:r>
                        <a:rPr lang="en-US" sz="1800" b="0" kern="800" cap="small" dirty="0" err="1">
                          <a:effectLst/>
                        </a:rPr>
                        <a:t>Kutta</a:t>
                      </a:r>
                      <a:r>
                        <a:rPr lang="en-US" sz="1800" b="0" kern="800" cap="small" dirty="0">
                          <a:effectLst/>
                        </a:rPr>
                        <a:t> Implementation Verification</a:t>
                      </a:r>
                      <a:r>
                        <a:rPr lang="en-US" sz="1800" b="0" kern="800" cap="small" baseline="30000" dirty="0">
                          <a:effectLst/>
                        </a:rPr>
                        <a:t>[1]</a:t>
                      </a:r>
                      <a:endParaRPr lang="en-US" sz="1800" b="0" kern="800" cap="small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6541" marB="236541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extLst>
                  <a:ext uri="{0D108BD9-81ED-4DB2-BD59-A6C34878D82A}">
                    <a16:rowId xmlns:a16="http://schemas.microsoft.com/office/drawing/2014/main" val="1182157617"/>
                  </a:ext>
                </a:extLst>
              </a:tr>
              <a:tr h="3992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Step size (h)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Approximation of x</a:t>
                      </a:r>
                      <a:endParaRPr lang="en-US" sz="24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at t = 0.1, x</a:t>
                      </a:r>
                      <a:r>
                        <a:rPr lang="en-US" sz="1400" baseline="-25000">
                          <a:effectLst/>
                        </a:rPr>
                        <a:t>approx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Final Global Error(F.G.E) 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at t = 0.1 (</a:t>
                      </a:r>
                      <a:r>
                        <a:rPr lang="en-US" sz="1400" dirty="0" err="1">
                          <a:effectLst/>
                        </a:rPr>
                        <a:t>x</a:t>
                      </a:r>
                      <a:r>
                        <a:rPr lang="en-US" sz="1400" baseline="-25000" dirty="0" err="1">
                          <a:effectLst/>
                        </a:rPr>
                        <a:t>approx</a:t>
                      </a:r>
                      <a:r>
                        <a:rPr lang="en-US" sz="1400" dirty="0">
                          <a:effectLst/>
                        </a:rPr>
                        <a:t>- </a:t>
                      </a:r>
                      <a:r>
                        <a:rPr lang="en-US" sz="1400" dirty="0" err="1">
                          <a:effectLst/>
                        </a:rPr>
                        <a:t>x</a:t>
                      </a:r>
                      <a:r>
                        <a:rPr lang="en-US" sz="1400" baseline="-25000" dirty="0" err="1">
                          <a:effectLst/>
                        </a:rPr>
                        <a:t>true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Error Ratio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889709578"/>
                  </a:ext>
                </a:extLst>
              </a:tr>
              <a:tr h="225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-0.0018921715207243900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-0.0000000076565361900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407830762"/>
                  </a:ext>
                </a:extLst>
              </a:tr>
              <a:tr h="225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-0.0018921642988212700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-0.0000000004346330700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17.6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3191628806"/>
                  </a:ext>
                </a:extLst>
              </a:tr>
              <a:tr h="225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-0.0018921638899839600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-0.0000000000257957601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16.8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2242516569"/>
                  </a:ext>
                </a:extLst>
              </a:tr>
              <a:tr h="225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0.0125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-0.0018921638657577500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-0.0000000000015695500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16.4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115338164"/>
                  </a:ext>
                </a:extLst>
              </a:tr>
              <a:tr h="4190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-0.0018921638641882000</a:t>
                      </a:r>
                      <a:endParaRPr lang="en-US" sz="24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(=</a:t>
                      </a:r>
                      <a:r>
                        <a:rPr lang="en-US" sz="1600" dirty="0" err="1">
                          <a:effectLst/>
                        </a:rPr>
                        <a:t>x</a:t>
                      </a:r>
                      <a:r>
                        <a:rPr lang="en-US" sz="1600" baseline="-25000" dirty="0" err="1">
                          <a:effectLst/>
                        </a:rPr>
                        <a:t>true</a:t>
                      </a:r>
                      <a:r>
                        <a:rPr lang="en-US" sz="1600" dirty="0">
                          <a:effectLst/>
                        </a:rPr>
                        <a:t>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(assume true value)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(Converges to 16)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91661661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134BBD48-DEDC-476B-8DA1-27A9CA026F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708"/>
          <a:stretch/>
        </p:blipFill>
        <p:spPr>
          <a:xfrm>
            <a:off x="4791896" y="3336053"/>
            <a:ext cx="4192641" cy="778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A1B2A5-765D-4869-B7F9-E9373A18605A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</p:spTree>
    <p:extLst>
      <p:ext uri="{BB962C8B-B14F-4D97-AF65-F5344CB8AC3E}">
        <p14:creationId xmlns:p14="http://schemas.microsoft.com/office/powerpoint/2010/main" val="108950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F0762-71EF-4427-A3BA-11049ED2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/>
              <a:t>Bifurcation</a:t>
            </a:r>
            <a:endParaRPr lang="en-US" dirty="0"/>
          </a:p>
        </p:txBody>
      </p:sp>
      <p:pic>
        <p:nvPicPr>
          <p:cNvPr id="2049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6F3AC824-C543-4401-B0CB-89B6213C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97927"/>
            <a:ext cx="5451627" cy="40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- </a:t>
                </a:r>
                <a:r>
                  <a:rPr lang="en-US" u="sng" dirty="0"/>
                  <a:t>Definition</a:t>
                </a:r>
                <a:r>
                  <a:rPr lang="en-US" dirty="0"/>
                  <a:t>: Point where the change in the parameter values results in a change in the stability at the equilibrium point(s). </a:t>
                </a:r>
              </a:p>
              <a:p>
                <a:r>
                  <a:rPr lang="en-US" dirty="0"/>
                  <a:t>- Divergence at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/>
                          <m:t>ϒ</m:t>
                        </m:r>
                      </m:num>
                      <m:den>
                        <m:r>
                          <a:rPr lang="el-GR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𝟑𝟑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r>
                  <a:rPr lang="en-US" altLang="en-US" dirty="0"/>
                  <a:t> for initial conditions : x=0, v=0,</a:t>
                </a:r>
              </a:p>
              <a:p>
                <a:r>
                  <a:rPr lang="en-US" altLang="en-US" dirty="0"/>
                  <a:t> δ = 0.01, α = 1, β = 1,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en-US" dirty="0"/>
                  <a:t> = 1.414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  <a:blipFill>
                <a:blip r:embed="rId4"/>
                <a:stretch>
                  <a:fillRect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D4AA8295-82AC-4AA7-834A-E64CE23DA9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820" y="6479784"/>
                <a:ext cx="11871960" cy="1108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0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800" dirty="0" smtClean="0"/>
                      <m:t>ϒ</m:t>
                    </m:r>
                    <m:r>
                      <a:rPr lang="el-GR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: harmonic excitation force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l-GR" sz="180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dirty="0"/>
                  <a:t>: damping coefficient, </a:t>
                </a:r>
                <a:r>
                  <a:rPr lang="en-US" altLang="en-US" sz="1800" dirty="0"/>
                  <a:t>α: linear stiffness, β : nonlinearity coefficient,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altLang="en-US" sz="1800" dirty="0"/>
                  <a:t>: angular frequency</a:t>
                </a:r>
              </a:p>
              <a:p>
                <a:endParaRPr lang="en-US" alt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내용 개체 틀 2">
                <a:extLst>
                  <a:ext uri="{FF2B5EF4-FFF2-40B4-BE49-F238E27FC236}">
                    <a16:creationId xmlns:a16="http://schemas.microsoft.com/office/drawing/2014/main" id="{D4AA8295-82AC-4AA7-834A-E64CE23D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" y="6479784"/>
                <a:ext cx="11871960" cy="1108368"/>
              </a:xfrm>
              <a:prstGeom prst="rect">
                <a:avLst/>
              </a:prstGeom>
              <a:blipFill>
                <a:blip r:embed="rId5"/>
                <a:stretch>
                  <a:fillRect t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7D08F4-11DB-4953-852B-36F8C15C5DB2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</p:spTree>
    <p:extLst>
      <p:ext uri="{BB962C8B-B14F-4D97-AF65-F5344CB8AC3E}">
        <p14:creationId xmlns:p14="http://schemas.microsoft.com/office/powerpoint/2010/main" val="188211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D6D78-5085-433C-A6F9-73FA2293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81" y="487585"/>
            <a:ext cx="10772775" cy="1658198"/>
          </a:xfrm>
        </p:spPr>
        <p:txBody>
          <a:bodyPr/>
          <a:lstStyle/>
          <a:p>
            <a:r>
              <a:rPr lang="en-US" dirty="0"/>
              <a:t>Free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  <a:blipFill>
                <a:blip r:embed="rId4"/>
                <a:stretch>
                  <a:fillRect l="-1859" t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691F76A-EF3E-44D6-8A05-C5A4B537BC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481" y="3329722"/>
            <a:ext cx="2067310" cy="1370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D7983A-22F6-4DD6-B7F8-931371DF4D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14887" y="3329722"/>
            <a:ext cx="2173353" cy="137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DB25A-1BC9-417F-8639-EBF4FFB1D0F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43967" y="4850664"/>
            <a:ext cx="2144273" cy="1324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/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26CF00A-526D-49C2-9846-842BB242FE9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934898" y="3311642"/>
            <a:ext cx="2310744" cy="138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7FDC8-2BA3-4367-B91D-D7E19CB88D1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45642" y="3335678"/>
            <a:ext cx="2310744" cy="1364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D1288-735F-4371-9870-7334434E104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096000" y="4874867"/>
            <a:ext cx="2144273" cy="148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72CFE-3A15-44AB-8B07-20454841ED8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08893" y="4850663"/>
            <a:ext cx="2144273" cy="1483599"/>
          </a:xfrm>
          <a:prstGeom prst="rect">
            <a:avLst/>
          </a:prstGeom>
        </p:spPr>
      </p:pic>
      <p:pic>
        <p:nvPicPr>
          <p:cNvPr id="13" name="poincare_case1">
            <a:hlinkClick r:id="" action="ppaction://media"/>
            <a:extLst>
              <a:ext uri="{FF2B5EF4-FFF2-40B4-BE49-F238E27FC236}">
                <a16:creationId xmlns:a16="http://schemas.microsoft.com/office/drawing/2014/main" id="{83602FF3-23FB-48A4-B7A4-624AB5AA8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1817" y="4700270"/>
            <a:ext cx="2172203" cy="1629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C84E51-39EE-4E68-8CF3-0D8807EDCE1F}"/>
              </a:ext>
            </a:extLst>
          </p:cNvPr>
          <p:cNvSpPr/>
          <p:nvPr/>
        </p:nvSpPr>
        <p:spPr>
          <a:xfrm>
            <a:off x="599694" y="4712218"/>
            <a:ext cx="2144273" cy="165819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E1913-B721-4616-805F-C0731A8E96C1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F517D-7AF9-45CD-9ACD-ADB6C90D1CFC}"/>
              </a:ext>
            </a:extLst>
          </p:cNvPr>
          <p:cNvSpPr txBox="1"/>
          <p:nvPr/>
        </p:nvSpPr>
        <p:spPr>
          <a:xfrm>
            <a:off x="7255776" y="1249583"/>
            <a:ext cx="455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Initial Conditions change </a:t>
            </a:r>
          </a:p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70C0"/>
                </a:solidFill>
              </a:rPr>
              <a:t> Fixed point changes (-1, 0, 1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-1 only)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EA3FF4-C630-4B8F-A123-B2FF7F9680CD}"/>
              </a:ext>
            </a:extLst>
          </p:cNvPr>
          <p:cNvSpPr/>
          <p:nvPr/>
        </p:nvSpPr>
        <p:spPr>
          <a:xfrm>
            <a:off x="5637293" y="1942221"/>
            <a:ext cx="45719" cy="469939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1"/>
                <a:ext cx="11301984" cy="93149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i="1" dirty="0"/>
                  <a:t>			</a:t>
                </a:r>
                <a:r>
                  <a:rPr lang="en-US" i="1" dirty="0">
                    <a:sym typeface="Wingdings" panose="05000000000000000000" pitchFamily="2" charset="2"/>
                  </a:rPr>
                  <a:t>       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4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1"/>
                <a:ext cx="11301984" cy="931498"/>
              </a:xfrm>
              <a:blipFill>
                <a:blip r:embed="rId4"/>
                <a:stretch>
                  <a:fillRect l="-809" t="-1241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ECD1479-5BC9-405F-98DB-4A80545388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214209" y="2868636"/>
            <a:ext cx="2483070" cy="1663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4D5F0-4335-4CE3-9D18-03556E0F87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76655" y="2943178"/>
            <a:ext cx="2560320" cy="170261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AEE2F69-8960-4D7A-A0A5-332A757073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236975" y="4877557"/>
            <a:ext cx="2491072" cy="1664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F45788-E8CB-4ED7-80A9-A7D567E9D7A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41985" y="4877557"/>
            <a:ext cx="2560320" cy="1685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901E6C-D0C9-4DBD-8717-5F59CE8D41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842742" y="2804841"/>
            <a:ext cx="2560319" cy="1702612"/>
          </a:xfrm>
          <a:prstGeom prst="rect">
            <a:avLst/>
          </a:prstGeom>
        </p:spPr>
      </p:pic>
      <p:pic>
        <p:nvPicPr>
          <p:cNvPr id="23" name="poincare_case5">
            <a:hlinkClick r:id="" action="ppaction://media"/>
            <a:extLst>
              <a:ext uri="{FF2B5EF4-FFF2-40B4-BE49-F238E27FC236}">
                <a16:creationId xmlns:a16="http://schemas.microsoft.com/office/drawing/2014/main" id="{CED6EBBC-9E71-421A-9209-64B320509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42742" y="4555107"/>
            <a:ext cx="2868455" cy="21513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7032CA-F200-4043-9143-C7D659CECB6E}"/>
              </a:ext>
            </a:extLst>
          </p:cNvPr>
          <p:cNvSpPr/>
          <p:nvPr/>
        </p:nvSpPr>
        <p:spPr>
          <a:xfrm>
            <a:off x="5842742" y="4635029"/>
            <a:ext cx="2661176" cy="205245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F9647D8-B686-4ECE-A41F-5AD9FC9E6271}"/>
              </a:ext>
            </a:extLst>
          </p:cNvPr>
          <p:cNvPicPr/>
          <p:nvPr/>
        </p:nvPicPr>
        <p:blipFill rotWithShape="1">
          <a:blip r:embed="rId11"/>
          <a:srcRect l="-1128" t="2" b="-5"/>
          <a:stretch/>
        </p:blipFill>
        <p:spPr>
          <a:xfrm>
            <a:off x="8848846" y="4806034"/>
            <a:ext cx="2808836" cy="18288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5F17F5-D212-447D-BFAD-2F094062C49C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881493" y="2733043"/>
            <a:ext cx="2743543" cy="18736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BD3C20-9553-44E6-AFD4-8A6EB5AAB746}"/>
              </a:ext>
            </a:extLst>
          </p:cNvPr>
          <p:cNvSpPr/>
          <p:nvPr/>
        </p:nvSpPr>
        <p:spPr>
          <a:xfrm>
            <a:off x="8688337" y="1960488"/>
            <a:ext cx="45719" cy="469939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69330-0847-4FDA-BF42-0B785C607642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4AE82-F381-45B2-B48D-92F0F169E6A3}"/>
              </a:ext>
            </a:extLst>
          </p:cNvPr>
          <p:cNvSpPr txBox="1"/>
          <p:nvPr/>
        </p:nvSpPr>
        <p:spPr>
          <a:xfrm>
            <a:off x="7255776" y="1249583"/>
            <a:ext cx="4555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 Small change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70C0"/>
                </a:solidFill>
              </a:rPr>
              <a:t> changes limit cycle to converge at a different fixed point</a:t>
            </a:r>
          </a:p>
        </p:txBody>
      </p:sp>
    </p:spTree>
    <p:extLst>
      <p:ext uri="{BB962C8B-B14F-4D97-AF65-F5344CB8AC3E}">
        <p14:creationId xmlns:p14="http://schemas.microsoft.com/office/powerpoint/2010/main" val="9757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-274197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Damped Driven Motion: </a:t>
            </a:r>
            <a:r>
              <a:rPr lang="en-US" sz="4000" b="1" dirty="0">
                <a:solidFill>
                  <a:schemeClr val="bg1"/>
                </a:solidFill>
              </a:rPr>
              <a:t>Chaos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𝟑𝟖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  <a:blipFill>
                <a:blip r:embed="rId6"/>
                <a:stretch>
                  <a:fillRect l="-1340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1D95B74E-32AF-4EFC-9B08-9EE7811F78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46020" y="2419772"/>
            <a:ext cx="2869745" cy="19984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50FA4-CD78-495F-A40E-DAEFE530DCE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4242" y="434469"/>
            <a:ext cx="2959025" cy="2050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CFC7D-08C5-4649-8E46-CC5897D020E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56001" y="501559"/>
            <a:ext cx="2878993" cy="1994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7D8F7B-C1F0-431B-B305-5E86ACD6430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86753" y="2358890"/>
            <a:ext cx="2959025" cy="2030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971DB5-1705-4A5C-9E11-53B1322CF14C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463490" y="4422773"/>
            <a:ext cx="3082530" cy="2048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337C73-34FF-4D24-9E5E-A4745BD9452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546020" y="4470140"/>
            <a:ext cx="2917247" cy="1953392"/>
          </a:xfrm>
          <a:prstGeom prst="rect">
            <a:avLst/>
          </a:prstGeom>
        </p:spPr>
      </p:pic>
      <p:pic>
        <p:nvPicPr>
          <p:cNvPr id="8" name="poincare_case7">
            <a:hlinkClick r:id="" action="ppaction://media"/>
            <a:extLst>
              <a:ext uri="{FF2B5EF4-FFF2-40B4-BE49-F238E27FC236}">
                <a16:creationId xmlns:a16="http://schemas.microsoft.com/office/drawing/2014/main" id="{5870CC05-315B-41D4-8AED-6F649F0AD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07887" y="4556407"/>
            <a:ext cx="3582119" cy="2183348"/>
          </a:xfrm>
          <a:prstGeom prst="rect">
            <a:avLst/>
          </a:prstGeom>
        </p:spPr>
      </p:pic>
      <p:pic>
        <p:nvPicPr>
          <p:cNvPr id="22" name="phase-space_case7">
            <a:hlinkClick r:id="" action="ppaction://media"/>
            <a:extLst>
              <a:ext uri="{FF2B5EF4-FFF2-40B4-BE49-F238E27FC236}">
                <a16:creationId xmlns:a16="http://schemas.microsoft.com/office/drawing/2014/main" id="{15E144AA-6845-42D3-80CC-98D1A47A41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07887" y="2532319"/>
            <a:ext cx="3597360" cy="1885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B9374-7850-4128-B20E-8BF41485C6AC}"/>
              </a:ext>
            </a:extLst>
          </p:cNvPr>
          <p:cNvSpPr/>
          <p:nvPr/>
        </p:nvSpPr>
        <p:spPr>
          <a:xfrm>
            <a:off x="7888386" y="2419773"/>
            <a:ext cx="3968334" cy="4355152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F534-8448-4644-ACED-0721A993015D}"/>
              </a:ext>
            </a:extLst>
          </p:cNvPr>
          <p:cNvSpPr txBox="1"/>
          <p:nvPr/>
        </p:nvSpPr>
        <p:spPr>
          <a:xfrm>
            <a:off x="1330336" y="6400167"/>
            <a:ext cx="2558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“Strange Attractor”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537DAF-A1F4-4A89-B388-B31D76A12E5A}"/>
              </a:ext>
            </a:extLst>
          </p:cNvPr>
          <p:cNvSpPr txBox="1"/>
          <p:nvPr/>
        </p:nvSpPr>
        <p:spPr>
          <a:xfrm>
            <a:off x="10437828" y="6338"/>
            <a:ext cx="26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Andy Jeong, EE ’20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Prof. Raja</a:t>
            </a:r>
          </a:p>
          <a:p>
            <a:r>
              <a:rPr lang="en-US" sz="1200" dirty="0">
                <a:solidFill>
                  <a:schemeClr val="bg1"/>
                </a:solidFill>
              </a:rPr>
              <a:t>Ph235 Physics Simulations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D0295CEC-89DD-4B0D-8163-035340F2C2E0}"/>
              </a:ext>
            </a:extLst>
          </p:cNvPr>
          <p:cNvSpPr txBox="1">
            <a:spLocks/>
          </p:cNvSpPr>
          <p:nvPr/>
        </p:nvSpPr>
        <p:spPr>
          <a:xfrm>
            <a:off x="270361" y="-458829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Duffing Oscillator (Equation)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E74E-2F22-4D7B-8A89-CE73AE30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6" y="235390"/>
            <a:ext cx="6788663" cy="1658198"/>
          </a:xfrm>
        </p:spPr>
        <p:txBody>
          <a:bodyPr>
            <a:normAutofit/>
          </a:bodyPr>
          <a:lstStyle/>
          <a:p>
            <a:r>
              <a:rPr lang="en-US" dirty="0"/>
              <a:t>Frequency Response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7BDD-8C6C-4897-AD59-104B8A43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776" y="1747537"/>
            <a:ext cx="6789044" cy="37661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 approach: harmonic balance method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Linear System (point of bifurcation)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Softening System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(iii) Hardening system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freq_resp_case10i">
            <a:hlinkClick r:id="" action="ppaction://media"/>
            <a:extLst>
              <a:ext uri="{FF2B5EF4-FFF2-40B4-BE49-F238E27FC236}">
                <a16:creationId xmlns:a16="http://schemas.microsoft.com/office/drawing/2014/main" id="{63A35027-F77B-4D0D-8A55-C010B4017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920" y="4241515"/>
            <a:ext cx="2877956" cy="2158467"/>
          </a:xfrm>
          <a:prstGeom prst="rect">
            <a:avLst/>
          </a:prstGeom>
        </p:spPr>
      </p:pic>
      <p:pic>
        <p:nvPicPr>
          <p:cNvPr id="9" name="freq_resp_case10iii">
            <a:hlinkClick r:id="" action="ppaction://media"/>
            <a:extLst>
              <a:ext uri="{FF2B5EF4-FFF2-40B4-BE49-F238E27FC236}">
                <a16:creationId xmlns:a16="http://schemas.microsoft.com/office/drawing/2014/main" id="{927DE6A7-1398-4A24-9FAE-B239265CC6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7998" y="9944"/>
            <a:ext cx="2877956" cy="2158467"/>
          </a:xfrm>
          <a:prstGeom prst="rect">
            <a:avLst/>
          </a:prstGeom>
        </p:spPr>
      </p:pic>
      <p:pic>
        <p:nvPicPr>
          <p:cNvPr id="10" name="freq_resp_case10ii">
            <a:hlinkClick r:id="" action="ppaction://media"/>
            <a:extLst>
              <a:ext uri="{FF2B5EF4-FFF2-40B4-BE49-F238E27FC236}">
                <a16:creationId xmlns:a16="http://schemas.microsoft.com/office/drawing/2014/main" id="{1008C42E-520B-4D60-90D4-58F79CB428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3345" y="2145701"/>
            <a:ext cx="2830450" cy="2122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9CA9C-30EE-43E7-998F-0AE935933647}"/>
              </a:ext>
            </a:extLst>
          </p:cNvPr>
          <p:cNvSpPr/>
          <p:nvPr/>
        </p:nvSpPr>
        <p:spPr>
          <a:xfrm>
            <a:off x="366768" y="147638"/>
            <a:ext cx="2783603" cy="659896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135953-69E9-46F3-9178-BA3178754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2729" y="1461919"/>
            <a:ext cx="3392736" cy="12546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595635-9C8B-48A7-82EB-5CFFD5FEFE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4207" y="2723679"/>
            <a:ext cx="2779312" cy="79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CA4ECE-C8BF-4AF0-BC4C-F341E106FD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1083" y="4141410"/>
            <a:ext cx="3084419" cy="2405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A9553A-7EF8-4A27-B4B0-E046EAA5F1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5804" y="3653779"/>
            <a:ext cx="3810000" cy="2876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D38A21-4F63-46A6-AE17-9C704C5037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9680" y="3425546"/>
            <a:ext cx="3084419" cy="56235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0DD62F3-1C1B-40BD-B33B-9268658BB2C0}"/>
              </a:ext>
            </a:extLst>
          </p:cNvPr>
          <p:cNvCxnSpPr>
            <a:cxnSpLocks/>
          </p:cNvCxnSpPr>
          <p:nvPr/>
        </p:nvCxnSpPr>
        <p:spPr>
          <a:xfrm flipV="1">
            <a:off x="5622102" y="5007246"/>
            <a:ext cx="0" cy="792095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D3B251-B20D-44B2-A33C-BD6270DE6544}"/>
              </a:ext>
            </a:extLst>
          </p:cNvPr>
          <p:cNvSpPr txBox="1"/>
          <p:nvPr/>
        </p:nvSpPr>
        <p:spPr>
          <a:xfrm>
            <a:off x="4292655" y="4541157"/>
            <a:ext cx="1465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Hysteresis! (loop)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EF80B5-3160-4CFD-9110-227BDE886E69}"/>
              </a:ext>
            </a:extLst>
          </p:cNvPr>
          <p:cNvCxnSpPr>
            <a:cxnSpLocks/>
          </p:cNvCxnSpPr>
          <p:nvPr/>
        </p:nvCxnSpPr>
        <p:spPr>
          <a:xfrm flipV="1">
            <a:off x="5302059" y="4664597"/>
            <a:ext cx="543156" cy="607472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A829BE-3EA0-4D6A-9683-BA2BBD64CFA2}"/>
              </a:ext>
            </a:extLst>
          </p:cNvPr>
          <p:cNvCxnSpPr>
            <a:cxnSpLocks/>
          </p:cNvCxnSpPr>
          <p:nvPr/>
        </p:nvCxnSpPr>
        <p:spPr>
          <a:xfrm>
            <a:off x="6617557" y="3889094"/>
            <a:ext cx="0" cy="2236305"/>
          </a:xfrm>
          <a:prstGeom prst="straightConnector1">
            <a:avLst/>
          </a:prstGeom>
          <a:ln w="31750">
            <a:solidFill>
              <a:srgbClr val="FF000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3604DF2-DDBC-4877-9DB4-7E36915C8CEC}"/>
              </a:ext>
            </a:extLst>
          </p:cNvPr>
          <p:cNvCxnSpPr>
            <a:cxnSpLocks/>
          </p:cNvCxnSpPr>
          <p:nvPr/>
        </p:nvCxnSpPr>
        <p:spPr>
          <a:xfrm flipH="1">
            <a:off x="4741990" y="5007246"/>
            <a:ext cx="655797" cy="755861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9861A96-2F46-472C-A7F6-41355D959F3F}"/>
              </a:ext>
            </a:extLst>
          </p:cNvPr>
          <p:cNvCxnSpPr>
            <a:cxnSpLocks/>
          </p:cNvCxnSpPr>
          <p:nvPr/>
        </p:nvCxnSpPr>
        <p:spPr>
          <a:xfrm flipH="1" flipV="1">
            <a:off x="5698474" y="5990891"/>
            <a:ext cx="771775" cy="224714"/>
          </a:xfrm>
          <a:prstGeom prst="straightConnector1">
            <a:avLst/>
          </a:prstGeom>
          <a:ln w="31750">
            <a:solidFill>
              <a:srgbClr val="0070C0"/>
            </a:solidFill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3E41EF2-CF7C-4E35-AAB8-F9B9007E96ED}"/>
              </a:ext>
            </a:extLst>
          </p:cNvPr>
          <p:cNvSpPr/>
          <p:nvPr/>
        </p:nvSpPr>
        <p:spPr>
          <a:xfrm>
            <a:off x="8806616" y="2676381"/>
            <a:ext cx="3135785" cy="126422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1B8C99-9561-41CC-A38E-41586AE968B2}"/>
              </a:ext>
            </a:extLst>
          </p:cNvPr>
          <p:cNvSpPr txBox="1"/>
          <p:nvPr/>
        </p:nvSpPr>
        <p:spPr>
          <a:xfrm>
            <a:off x="1453817" y="2022962"/>
            <a:ext cx="146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BA2A41-8072-4F88-A38A-7948D13A4981}"/>
              </a:ext>
            </a:extLst>
          </p:cNvPr>
          <p:cNvSpPr txBox="1"/>
          <p:nvPr/>
        </p:nvSpPr>
        <p:spPr>
          <a:xfrm>
            <a:off x="1468156" y="4119502"/>
            <a:ext cx="146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(ii)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153AC-F6BE-4788-A513-9E42775B42E3}"/>
              </a:ext>
            </a:extLst>
          </p:cNvPr>
          <p:cNvSpPr txBox="1"/>
          <p:nvPr/>
        </p:nvSpPr>
        <p:spPr>
          <a:xfrm>
            <a:off x="1519151" y="6329974"/>
            <a:ext cx="146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(iii)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4B1126-0697-4002-A88C-E3FB52239F85}"/>
              </a:ext>
            </a:extLst>
          </p:cNvPr>
          <p:cNvSpPr txBox="1"/>
          <p:nvPr/>
        </p:nvSpPr>
        <p:spPr>
          <a:xfrm>
            <a:off x="9570720" y="37868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Jeong, EE ’20</a:t>
            </a:r>
          </a:p>
          <a:p>
            <a:r>
              <a:rPr lang="en-US" dirty="0"/>
              <a:t>Prof. Raja</a:t>
            </a:r>
          </a:p>
          <a:p>
            <a:r>
              <a:rPr lang="en-US" dirty="0"/>
              <a:t>Ph235 Physics Simulations</a:t>
            </a:r>
          </a:p>
        </p:txBody>
      </p:sp>
    </p:spTree>
    <p:extLst>
      <p:ext uri="{BB962C8B-B14F-4D97-AF65-F5344CB8AC3E}">
        <p14:creationId xmlns:p14="http://schemas.microsoft.com/office/powerpoint/2010/main" val="1944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Microsoft Office PowerPoint</Application>
  <PresentationFormat>와이드스크린</PresentationFormat>
  <Paragraphs>143</Paragraphs>
  <Slides>10</Slides>
  <Notes>6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Helvetica</vt:lpstr>
      <vt:lpstr>Times New Roman</vt:lpstr>
      <vt:lpstr>메트로폴리탄</vt:lpstr>
      <vt:lpstr>PowerPoint 프레젠테이션</vt:lpstr>
      <vt:lpstr>Duffing Oscillator (Equation)</vt:lpstr>
      <vt:lpstr>Stability Check</vt:lpstr>
      <vt:lpstr>Numerical Approximation</vt:lpstr>
      <vt:lpstr>Bifurcation</vt:lpstr>
      <vt:lpstr>Free motion</vt:lpstr>
      <vt:lpstr>Damped Driven Motion</vt:lpstr>
      <vt:lpstr>Damped Driven Motion: Chaos</vt:lpstr>
      <vt:lpstr>Frequency Response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Duffing Oscillator (Equation)</dc:title>
  <dc:creator>Andy Jeong</dc:creator>
  <cp:lastModifiedBy>Andy Jeong</cp:lastModifiedBy>
  <cp:revision>12</cp:revision>
  <dcterms:created xsi:type="dcterms:W3CDTF">2019-05-08T03:17:20Z</dcterms:created>
  <dcterms:modified xsi:type="dcterms:W3CDTF">2019-05-10T19:59:03Z</dcterms:modified>
</cp:coreProperties>
</file>